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67" r:id="rId4"/>
    <p:sldId id="268" r:id="rId5"/>
    <p:sldId id="269" r:id="rId6"/>
    <p:sldId id="270" r:id="rId7"/>
    <p:sldId id="271" r:id="rId8"/>
    <p:sldId id="275" r:id="rId9"/>
    <p:sldId id="273" r:id="rId10"/>
    <p:sldId id="277" r:id="rId11"/>
    <p:sldId id="274" r:id="rId12"/>
    <p:sldId id="279" r:id="rId13"/>
    <p:sldId id="276" r:id="rId14"/>
    <p:sldId id="278" r:id="rId15"/>
    <p:sldId id="266" r:id="rId16"/>
    <p:sldId id="280" r:id="rId17"/>
  </p:sldIdLst>
  <p:sldSz cx="12192000" cy="6858000"/>
  <p:notesSz cx="7104063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19/07/2020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61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19/07/2020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8729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19/07/2020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0156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19/07/2020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8259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19/07/2020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729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19/07/2020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9888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19/07/2020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254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19/07/2020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884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19/07/2020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1392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19/07/2020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138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19/07/2020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5994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19/07/2020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299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19/07/2020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538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19/07/2020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150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19/07/2020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1668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5D94-36A2-476C-B2E4-39F303EC77AB}" type="datetimeFigureOut">
              <a:rPr lang="it-IT" smtClean="0"/>
              <a:t>19/07/2020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8825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05D94-36A2-476C-B2E4-39F303EC77AB}" type="datetimeFigureOut">
              <a:rPr lang="it-IT" smtClean="0"/>
              <a:t>19/07/2020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294CDF6-3F32-4612-A94A-BC9D8522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190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601797" y="2714920"/>
            <a:ext cx="8653807" cy="716438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rgbClr val="C00000"/>
                </a:solidFill>
              </a:rPr>
              <a:t>Voi siete la Luce del mondo</a:t>
            </a:r>
            <a:endParaRPr lang="it-IT" sz="2000" b="1" i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79249" y="4883085"/>
            <a:ext cx="8653807" cy="716437"/>
          </a:xfrm>
        </p:spPr>
        <p:txBody>
          <a:bodyPr/>
          <a:lstStyle/>
          <a:p>
            <a:pPr algn="ctr"/>
            <a:r>
              <a:rPr lang="it-IT" dirty="0" smtClean="0"/>
              <a:t>Salvatore Scifo – Chiesa Cristiana Evangelica «Tempo di Grazia»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880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Giovanni </a:t>
            </a:r>
            <a:r>
              <a:rPr lang="it-IT" b="1" dirty="0" smtClean="0">
                <a:solidFill>
                  <a:srgbClr val="C00000"/>
                </a:solidFill>
              </a:rPr>
              <a:t>1:4-5</a:t>
            </a:r>
            <a:endParaRPr lang="it-IT" sz="18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779389"/>
          </a:xfrm>
        </p:spPr>
        <p:txBody>
          <a:bodyPr>
            <a:normAutofit/>
          </a:bodyPr>
          <a:lstStyle/>
          <a:p>
            <a:r>
              <a:rPr lang="it-IT" sz="2400" b="1" i="1" dirty="0" smtClean="0"/>
              <a:t>4</a:t>
            </a:r>
            <a:r>
              <a:rPr lang="it-IT" sz="2400" i="1" dirty="0"/>
              <a:t> </a:t>
            </a:r>
            <a:r>
              <a:rPr lang="it-IT" sz="2400" b="1" i="1" dirty="0">
                <a:solidFill>
                  <a:srgbClr val="C00000"/>
                </a:solidFill>
              </a:rPr>
              <a:t>In lui era la vita, e la vita era la luce degli </a:t>
            </a:r>
            <a:r>
              <a:rPr lang="it-IT" sz="2400" b="1" i="1" dirty="0" smtClean="0">
                <a:solidFill>
                  <a:srgbClr val="C00000"/>
                </a:solidFill>
              </a:rPr>
              <a:t>uomini</a:t>
            </a:r>
            <a:endParaRPr lang="it-IT" sz="2400" i="1" dirty="0"/>
          </a:p>
          <a:p>
            <a:endParaRPr lang="it-IT" sz="2400" i="1" dirty="0" smtClean="0"/>
          </a:p>
          <a:p>
            <a:r>
              <a:rPr lang="it-IT" sz="2400" b="1" i="1" dirty="0" smtClean="0"/>
              <a:t>5</a:t>
            </a:r>
            <a:r>
              <a:rPr lang="it-IT" sz="2400" i="1" dirty="0"/>
              <a:t> E la luce risplende nelle tenebre e le tenebre non l'hanno </a:t>
            </a:r>
            <a:r>
              <a:rPr lang="it-IT" sz="2400" i="1" dirty="0">
                <a:solidFill>
                  <a:srgbClr val="C00000"/>
                </a:solidFill>
              </a:rPr>
              <a:t>compresa</a:t>
            </a:r>
            <a:r>
              <a:rPr lang="it-IT" sz="2400" i="1" dirty="0" smtClean="0"/>
              <a:t>.</a:t>
            </a:r>
            <a:endParaRPr lang="it-IT" sz="2400" i="1" dirty="0"/>
          </a:p>
        </p:txBody>
      </p:sp>
    </p:spTree>
    <p:extLst>
      <p:ext uri="{BB962C8B-B14F-4D97-AF65-F5344CB8AC3E}">
        <p14:creationId xmlns:p14="http://schemas.microsoft.com/office/powerpoint/2010/main" val="59730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Giovanni </a:t>
            </a:r>
            <a:r>
              <a:rPr lang="it-IT" b="1" dirty="0" smtClean="0">
                <a:solidFill>
                  <a:srgbClr val="C00000"/>
                </a:solidFill>
              </a:rPr>
              <a:t>1:14</a:t>
            </a:r>
            <a:endParaRPr lang="it-IT" sz="18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779389"/>
          </a:xfrm>
        </p:spPr>
        <p:txBody>
          <a:bodyPr>
            <a:normAutofit/>
          </a:bodyPr>
          <a:lstStyle/>
          <a:p>
            <a:r>
              <a:rPr lang="it-IT" sz="2400" b="1" i="1" dirty="0" smtClean="0"/>
              <a:t>14</a:t>
            </a:r>
            <a:r>
              <a:rPr lang="it-IT" sz="2400" i="1" dirty="0"/>
              <a:t> E la Parola si è fatta carne ed ha abitato fra di noi; e noi abbiamo contemplato la sua gloria, </a:t>
            </a:r>
            <a:r>
              <a:rPr lang="it-IT" sz="2400" b="1" i="1" dirty="0">
                <a:solidFill>
                  <a:srgbClr val="C00000"/>
                </a:solidFill>
              </a:rPr>
              <a:t>come gloria dell'unigenito proceduto dal Padre</a:t>
            </a:r>
            <a:r>
              <a:rPr lang="it-IT" sz="2400" i="1" dirty="0"/>
              <a:t>, piena di grazia e di verità</a:t>
            </a:r>
            <a:r>
              <a:rPr lang="it-IT" sz="2400" i="1" dirty="0" smtClean="0"/>
              <a:t>.</a:t>
            </a:r>
            <a:r>
              <a:rPr lang="it-IT" sz="2400" i="1" dirty="0"/>
              <a:t> </a:t>
            </a:r>
            <a:endParaRPr lang="it-IT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37942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Giovanni </a:t>
            </a:r>
            <a:r>
              <a:rPr lang="it-IT" b="1" dirty="0" smtClean="0">
                <a:solidFill>
                  <a:srgbClr val="C00000"/>
                </a:solidFill>
              </a:rPr>
              <a:t>1:14</a:t>
            </a:r>
            <a:endParaRPr lang="it-IT" sz="18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779389"/>
          </a:xfrm>
        </p:spPr>
        <p:txBody>
          <a:bodyPr>
            <a:normAutofit/>
          </a:bodyPr>
          <a:lstStyle/>
          <a:p>
            <a:r>
              <a:rPr lang="it-IT" sz="2400" b="1" dirty="0" smtClean="0"/>
              <a:t>12</a:t>
            </a:r>
            <a:r>
              <a:rPr lang="it-IT" sz="2400" dirty="0"/>
              <a:t> ma a </a:t>
            </a:r>
            <a:r>
              <a:rPr lang="it-IT" sz="2400" b="1" dirty="0">
                <a:solidFill>
                  <a:srgbClr val="C00000"/>
                </a:solidFill>
              </a:rPr>
              <a:t>tutti coloro che lo hanno ricevuto</a:t>
            </a:r>
            <a:r>
              <a:rPr lang="it-IT" sz="2400" dirty="0"/>
              <a:t>, egli </a:t>
            </a:r>
            <a:r>
              <a:rPr lang="it-IT" sz="2400" b="1" dirty="0">
                <a:solidFill>
                  <a:srgbClr val="C00000"/>
                </a:solidFill>
              </a:rPr>
              <a:t>ha dato l'autorità di diventare figli di Dio</a:t>
            </a:r>
            <a:r>
              <a:rPr lang="it-IT" sz="2400" dirty="0"/>
              <a:t>, a quelli cioè che credono nel suo nome, </a:t>
            </a:r>
            <a:r>
              <a:rPr lang="it-IT" sz="2400" b="1" dirty="0"/>
              <a:t>13</a:t>
            </a:r>
            <a:r>
              <a:rPr lang="it-IT" sz="2400" dirty="0"/>
              <a:t> i quali non sono nati da sangue, né da volontà di carne, né da volontà di uomo, ma sono </a:t>
            </a:r>
            <a:r>
              <a:rPr lang="it-IT" sz="2400" b="1" dirty="0">
                <a:solidFill>
                  <a:srgbClr val="C00000"/>
                </a:solidFill>
              </a:rPr>
              <a:t>nati da Dio</a:t>
            </a:r>
            <a:endParaRPr lang="it-IT" sz="2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22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1Tessalonicesi </a:t>
            </a:r>
            <a:r>
              <a:rPr lang="it-IT" b="1" dirty="0" smtClean="0">
                <a:solidFill>
                  <a:srgbClr val="C00000"/>
                </a:solidFill>
              </a:rPr>
              <a:t>5:5</a:t>
            </a:r>
            <a:endParaRPr lang="it-IT" sz="18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779389"/>
          </a:xfrm>
        </p:spPr>
        <p:txBody>
          <a:bodyPr>
            <a:normAutofit/>
          </a:bodyPr>
          <a:lstStyle/>
          <a:p>
            <a:r>
              <a:rPr lang="it-IT" sz="2400" dirty="0" smtClean="0"/>
              <a:t>5Voi </a:t>
            </a:r>
            <a:r>
              <a:rPr lang="it-IT" sz="2400" dirty="0"/>
              <a:t>tutti siete </a:t>
            </a:r>
            <a:r>
              <a:rPr lang="it-IT" sz="2400" dirty="0">
                <a:solidFill>
                  <a:srgbClr val="C00000"/>
                </a:solidFill>
              </a:rPr>
              <a:t>figli della luce</a:t>
            </a:r>
            <a:r>
              <a:rPr lang="it-IT" sz="2400" dirty="0"/>
              <a:t> e </a:t>
            </a:r>
            <a:r>
              <a:rPr lang="it-IT" sz="2400" dirty="0">
                <a:solidFill>
                  <a:srgbClr val="C00000"/>
                </a:solidFill>
              </a:rPr>
              <a:t>figli del giorno</a:t>
            </a:r>
            <a:r>
              <a:rPr lang="it-IT" sz="2400" dirty="0"/>
              <a:t>; noi non siamo della notte né delle tenebre.</a:t>
            </a:r>
            <a:endParaRPr lang="it-IT" sz="2400" i="1" dirty="0"/>
          </a:p>
        </p:txBody>
      </p:sp>
    </p:spTree>
    <p:extLst>
      <p:ext uri="{BB962C8B-B14F-4D97-AF65-F5344CB8AC3E}">
        <p14:creationId xmlns:p14="http://schemas.microsoft.com/office/powerpoint/2010/main" val="278642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Matteo </a:t>
            </a:r>
            <a:r>
              <a:rPr lang="it-IT" b="1" dirty="0" smtClean="0">
                <a:solidFill>
                  <a:srgbClr val="C00000"/>
                </a:solidFill>
              </a:rPr>
              <a:t>5:14</a:t>
            </a:r>
            <a:endParaRPr lang="it-IT" sz="18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779389"/>
          </a:xfrm>
        </p:spPr>
        <p:txBody>
          <a:bodyPr>
            <a:normAutofit/>
          </a:bodyPr>
          <a:lstStyle/>
          <a:p>
            <a:r>
              <a:rPr lang="it-IT" sz="2400" dirty="0">
                <a:solidFill>
                  <a:srgbClr val="C00000"/>
                </a:solidFill>
              </a:rPr>
              <a:t>Voi siete la luce del mondo</a:t>
            </a:r>
            <a:r>
              <a:rPr lang="it-IT" sz="2400" dirty="0"/>
              <a:t>. Una città posta sopra un monte non può rimanere </a:t>
            </a:r>
            <a:r>
              <a:rPr lang="it-IT" sz="2400" dirty="0" smtClean="0"/>
              <a:t>nascosta</a:t>
            </a:r>
          </a:p>
        </p:txBody>
      </p:sp>
    </p:spTree>
    <p:extLst>
      <p:ext uri="{BB962C8B-B14F-4D97-AF65-F5344CB8AC3E}">
        <p14:creationId xmlns:p14="http://schemas.microsoft.com/office/powerpoint/2010/main" val="101001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Esortazione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78285"/>
          </a:xfrm>
        </p:spPr>
        <p:txBody>
          <a:bodyPr>
            <a:normAutofit/>
          </a:bodyPr>
          <a:lstStyle/>
          <a:p>
            <a:r>
              <a:rPr lang="it-IT" dirty="0" smtClean="0"/>
              <a:t>Io, tu, noi siamo la </a:t>
            </a:r>
            <a:r>
              <a:rPr lang="it-IT" dirty="0"/>
              <a:t>Luce del </a:t>
            </a:r>
            <a:r>
              <a:rPr lang="it-IT" dirty="0" smtClean="0"/>
              <a:t>mondo, e</a:t>
            </a:r>
            <a:r>
              <a:rPr lang="it-IT" b="1" dirty="0" smtClean="0"/>
              <a:t> </a:t>
            </a:r>
            <a:r>
              <a:rPr lang="it-IT" b="1" dirty="0"/>
              <a:t>non possiamo stare nascosti</a:t>
            </a:r>
            <a:r>
              <a:rPr lang="it-IT" b="1" dirty="0" smtClean="0"/>
              <a:t>.</a:t>
            </a:r>
            <a:endParaRPr lang="it-IT" dirty="0" smtClean="0"/>
          </a:p>
          <a:p>
            <a:r>
              <a:rPr lang="it-IT" dirty="0"/>
              <a:t>NOI SIAMO </a:t>
            </a:r>
            <a:r>
              <a:rPr lang="it-IT" dirty="0" smtClean="0"/>
              <a:t>LUCE in Cristo </a:t>
            </a:r>
            <a:r>
              <a:rPr lang="it-IT" dirty="0"/>
              <a:t>e come tale BRILLIAMO, ma per ILLUMINARE </a:t>
            </a:r>
            <a:r>
              <a:rPr lang="it-IT" dirty="0" smtClean="0"/>
              <a:t>dobbiamo essere visibili.</a:t>
            </a:r>
          </a:p>
          <a:p>
            <a:endParaRPr lang="it-IT" dirty="0" smtClean="0"/>
          </a:p>
          <a:p>
            <a:r>
              <a:rPr lang="it-IT" b="1" dirty="0"/>
              <a:t>Mescolati con il mondo si, ma </a:t>
            </a:r>
            <a:r>
              <a:rPr lang="it-IT" b="1" dirty="0" smtClean="0"/>
              <a:t>confusi </a:t>
            </a:r>
            <a:r>
              <a:rPr lang="it-IT" b="1" dirty="0"/>
              <a:t>con </a:t>
            </a:r>
            <a:r>
              <a:rPr lang="it-IT" b="1" dirty="0" smtClean="0"/>
              <a:t>esso no, immersi in esso si ma CONFORMATI</a:t>
            </a:r>
            <a:r>
              <a:rPr lang="it-IT" dirty="0" smtClean="0"/>
              <a:t> </a:t>
            </a:r>
            <a:r>
              <a:rPr lang="it-IT" b="1" dirty="0" smtClean="0"/>
              <a:t>alla sua mentalità NO</a:t>
            </a:r>
            <a:r>
              <a:rPr lang="it-IT" dirty="0" smtClean="0"/>
              <a:t>, 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Mescolati si, ma sempre </a:t>
            </a:r>
            <a:r>
              <a:rPr lang="it-IT" b="1" dirty="0">
                <a:solidFill>
                  <a:srgbClr val="C00000"/>
                </a:solidFill>
              </a:rPr>
              <a:t>ben identificabili e distinguibili </a:t>
            </a:r>
            <a:r>
              <a:rPr lang="it-IT" dirty="0" smtClean="0"/>
              <a:t>ovvero</a:t>
            </a:r>
            <a:r>
              <a:rPr lang="it-IT" b="1" dirty="0" smtClean="0"/>
              <a:t> </a:t>
            </a:r>
            <a:r>
              <a:rPr lang="it-IT" b="1" dirty="0" smtClean="0">
                <a:solidFill>
                  <a:srgbClr val="C00000"/>
                </a:solidFill>
              </a:rPr>
              <a:t>SEPARATI</a:t>
            </a:r>
            <a:r>
              <a:rPr lang="it-IT" b="1" dirty="0" smtClean="0"/>
              <a:t> </a:t>
            </a:r>
            <a:r>
              <a:rPr lang="it-IT" dirty="0"/>
              <a:t>che poi è la definizione più autentica di </a:t>
            </a:r>
            <a:r>
              <a:rPr lang="it-IT" b="1" dirty="0">
                <a:solidFill>
                  <a:srgbClr val="C00000"/>
                </a:solidFill>
              </a:rPr>
              <a:t>SANTI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37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Esortazione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78285"/>
          </a:xfrm>
        </p:spPr>
        <p:txBody>
          <a:bodyPr>
            <a:normAutofit/>
          </a:bodyPr>
          <a:lstStyle/>
          <a:p>
            <a:r>
              <a:rPr lang="it-IT" dirty="0" smtClean="0"/>
              <a:t>Esistono </a:t>
            </a:r>
            <a:r>
              <a:rPr lang="it-IT" dirty="0"/>
              <a:t>due vangeli</a:t>
            </a:r>
            <a:r>
              <a:rPr lang="it-IT" dirty="0" smtClean="0"/>
              <a:t>:</a:t>
            </a:r>
          </a:p>
          <a:p>
            <a:endParaRPr lang="it-IT" dirty="0"/>
          </a:p>
          <a:p>
            <a:pPr lvl="1"/>
            <a:r>
              <a:rPr lang="it-IT" b="1" u="sng" dirty="0"/>
              <a:t>Un vangelo scritto</a:t>
            </a:r>
            <a:r>
              <a:rPr lang="it-IT" b="1" dirty="0"/>
              <a:t>: il testo della Parola di Dio</a:t>
            </a:r>
            <a:r>
              <a:rPr lang="it-IT" b="1" dirty="0" smtClean="0"/>
              <a:t>.</a:t>
            </a:r>
          </a:p>
          <a:p>
            <a:pPr lvl="1"/>
            <a:endParaRPr lang="it-IT" dirty="0"/>
          </a:p>
          <a:p>
            <a:pPr lvl="1"/>
            <a:r>
              <a:rPr lang="it-IT" b="1" u="sng" dirty="0"/>
              <a:t>Un vangelo vivo</a:t>
            </a:r>
            <a:r>
              <a:rPr lang="it-IT" b="1" dirty="0"/>
              <a:t>: tu riflettore della Parola di Dio</a:t>
            </a:r>
            <a:r>
              <a:rPr lang="it-IT" b="1" dirty="0" smtClean="0"/>
              <a:t>.</a:t>
            </a:r>
          </a:p>
          <a:p>
            <a:pPr lvl="1"/>
            <a:endParaRPr lang="it-IT" dirty="0"/>
          </a:p>
          <a:p>
            <a:r>
              <a:rPr lang="it-IT" b="1" dirty="0">
                <a:solidFill>
                  <a:srgbClr val="C00000"/>
                </a:solidFill>
              </a:rPr>
              <a:t>Il primo informa, il secondo </a:t>
            </a:r>
            <a:r>
              <a:rPr lang="it-IT" b="1" dirty="0" smtClean="0">
                <a:solidFill>
                  <a:srgbClr val="C00000"/>
                </a:solidFill>
              </a:rPr>
              <a:t>illumina-</a:t>
            </a:r>
          </a:p>
          <a:p>
            <a:endParaRPr lang="it-IT" b="1" dirty="0">
              <a:solidFill>
                <a:srgbClr val="C00000"/>
              </a:solidFill>
            </a:endParaRPr>
          </a:p>
          <a:p>
            <a:r>
              <a:rPr lang="it-IT" b="1" dirty="0" smtClean="0">
                <a:solidFill>
                  <a:srgbClr val="C00000"/>
                </a:solidFill>
              </a:rPr>
              <a:t>Sii </a:t>
            </a:r>
            <a:r>
              <a:rPr lang="it-IT" b="1" dirty="0">
                <a:solidFill>
                  <a:srgbClr val="C00000"/>
                </a:solidFill>
              </a:rPr>
              <a:t>una </a:t>
            </a:r>
            <a:r>
              <a:rPr lang="it-IT" b="1">
                <a:solidFill>
                  <a:srgbClr val="C00000"/>
                </a:solidFill>
              </a:rPr>
              <a:t>lettera </a:t>
            </a:r>
            <a:r>
              <a:rPr lang="it-IT" b="1" smtClean="0">
                <a:solidFill>
                  <a:srgbClr val="C00000"/>
                </a:solidFill>
              </a:rPr>
              <a:t>viva !!!</a:t>
            </a:r>
            <a:endParaRPr lang="it-IT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9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Matteo </a:t>
            </a:r>
            <a:r>
              <a:rPr lang="it-IT" b="1" dirty="0" smtClean="0">
                <a:solidFill>
                  <a:srgbClr val="C00000"/>
                </a:solidFill>
              </a:rPr>
              <a:t>5:14</a:t>
            </a:r>
            <a:endParaRPr lang="it-IT" sz="18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779389"/>
          </a:xfrm>
        </p:spPr>
        <p:txBody>
          <a:bodyPr>
            <a:normAutofit/>
          </a:bodyPr>
          <a:lstStyle/>
          <a:p>
            <a:r>
              <a:rPr lang="it-IT" sz="2400" dirty="0">
                <a:solidFill>
                  <a:srgbClr val="C00000"/>
                </a:solidFill>
              </a:rPr>
              <a:t>Voi siete la luce del mondo</a:t>
            </a:r>
            <a:r>
              <a:rPr lang="it-IT" sz="2400" dirty="0"/>
              <a:t>. </a:t>
            </a: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178191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Genesi </a:t>
            </a:r>
            <a:r>
              <a:rPr lang="it-IT" b="1" dirty="0" smtClean="0">
                <a:solidFill>
                  <a:srgbClr val="C00000"/>
                </a:solidFill>
              </a:rPr>
              <a:t>1:1-5</a:t>
            </a:r>
            <a:endParaRPr lang="it-IT" sz="18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779389"/>
          </a:xfrm>
        </p:spPr>
        <p:txBody>
          <a:bodyPr>
            <a:normAutofit fontScale="92500" lnSpcReduction="20000"/>
          </a:bodyPr>
          <a:lstStyle/>
          <a:p>
            <a:r>
              <a:rPr lang="it-IT" sz="2400" i="1" dirty="0"/>
              <a:t>1Nel principio Dio creò i </a:t>
            </a:r>
            <a:r>
              <a:rPr lang="it-IT" sz="2400" i="1" dirty="0">
                <a:solidFill>
                  <a:srgbClr val="C00000"/>
                </a:solidFill>
              </a:rPr>
              <a:t>cieli </a:t>
            </a:r>
            <a:r>
              <a:rPr lang="it-IT" sz="2400" i="1" dirty="0"/>
              <a:t>e la </a:t>
            </a:r>
            <a:r>
              <a:rPr lang="it-IT" sz="2400" i="1" dirty="0">
                <a:solidFill>
                  <a:srgbClr val="C00000"/>
                </a:solidFill>
              </a:rPr>
              <a:t>terra</a:t>
            </a:r>
            <a:r>
              <a:rPr lang="it-IT" sz="2400" i="1" dirty="0"/>
              <a:t>. </a:t>
            </a:r>
            <a:endParaRPr lang="it-IT" sz="2400" i="1" dirty="0" smtClean="0"/>
          </a:p>
          <a:p>
            <a:endParaRPr lang="it-IT" sz="2400" i="1" dirty="0"/>
          </a:p>
          <a:p>
            <a:r>
              <a:rPr lang="it-IT" sz="2400" i="1" dirty="0"/>
              <a:t>2La terra era </a:t>
            </a:r>
            <a:r>
              <a:rPr lang="it-IT" sz="2400" i="1" dirty="0">
                <a:solidFill>
                  <a:srgbClr val="C00000"/>
                </a:solidFill>
              </a:rPr>
              <a:t>informe</a:t>
            </a:r>
            <a:r>
              <a:rPr lang="it-IT" sz="2400" i="1" dirty="0"/>
              <a:t> e </a:t>
            </a:r>
            <a:r>
              <a:rPr lang="it-IT" sz="2400" i="1" dirty="0">
                <a:solidFill>
                  <a:srgbClr val="C00000"/>
                </a:solidFill>
              </a:rPr>
              <a:t>vuota</a:t>
            </a:r>
            <a:r>
              <a:rPr lang="it-IT" sz="2400" i="1" dirty="0"/>
              <a:t>, le tenebre </a:t>
            </a:r>
            <a:r>
              <a:rPr lang="it-IT" sz="2400" i="1" dirty="0">
                <a:solidFill>
                  <a:srgbClr val="C00000"/>
                </a:solidFill>
              </a:rPr>
              <a:t>coprivano</a:t>
            </a:r>
            <a:r>
              <a:rPr lang="it-IT" sz="2400" i="1" dirty="0"/>
              <a:t> la faccia dell’</a:t>
            </a:r>
            <a:r>
              <a:rPr lang="it-IT" sz="2400" i="1" dirty="0">
                <a:solidFill>
                  <a:srgbClr val="C00000"/>
                </a:solidFill>
              </a:rPr>
              <a:t>abisso</a:t>
            </a:r>
            <a:r>
              <a:rPr lang="it-IT" sz="2400" i="1" dirty="0"/>
              <a:t> e lo Spirito di Dio </a:t>
            </a:r>
            <a:r>
              <a:rPr lang="it-IT" sz="2400" i="1" dirty="0">
                <a:solidFill>
                  <a:srgbClr val="C00000"/>
                </a:solidFill>
              </a:rPr>
              <a:t>aleggiava</a:t>
            </a:r>
            <a:r>
              <a:rPr lang="it-IT" sz="2400" i="1" dirty="0"/>
              <a:t> sulla superficie delle acque. </a:t>
            </a:r>
          </a:p>
          <a:p>
            <a:endParaRPr lang="it-IT" sz="2400" i="1" dirty="0" smtClean="0"/>
          </a:p>
          <a:p>
            <a:r>
              <a:rPr lang="it-IT" sz="2400" i="1" dirty="0" smtClean="0"/>
              <a:t>3Dio </a:t>
            </a:r>
            <a:r>
              <a:rPr lang="it-IT" sz="2400" i="1" dirty="0"/>
              <a:t>disse: «Sia </a:t>
            </a:r>
            <a:r>
              <a:rPr lang="it-IT" sz="2400" i="1" dirty="0">
                <a:solidFill>
                  <a:srgbClr val="C00000"/>
                </a:solidFill>
              </a:rPr>
              <a:t>luce</a:t>
            </a:r>
            <a:r>
              <a:rPr lang="it-IT" sz="2400" i="1" dirty="0"/>
              <a:t>!» E luce fu. </a:t>
            </a:r>
          </a:p>
          <a:p>
            <a:endParaRPr lang="it-IT" sz="2400" i="1" dirty="0" smtClean="0"/>
          </a:p>
          <a:p>
            <a:r>
              <a:rPr lang="it-IT" sz="2400" i="1" dirty="0" smtClean="0"/>
              <a:t>4Dio </a:t>
            </a:r>
            <a:r>
              <a:rPr lang="it-IT" sz="2400" i="1" dirty="0"/>
              <a:t>vide che la luce era buona; e Dio </a:t>
            </a:r>
            <a:r>
              <a:rPr lang="it-IT" sz="2400" i="1" dirty="0">
                <a:solidFill>
                  <a:srgbClr val="C00000"/>
                </a:solidFill>
              </a:rPr>
              <a:t>separò</a:t>
            </a:r>
            <a:r>
              <a:rPr lang="it-IT" sz="2400" i="1" dirty="0"/>
              <a:t> la luce dalle tenebre. </a:t>
            </a:r>
            <a:endParaRPr lang="it-IT" sz="2400" i="1" dirty="0" smtClean="0"/>
          </a:p>
          <a:p>
            <a:endParaRPr lang="it-IT" sz="2400" i="1" dirty="0"/>
          </a:p>
          <a:p>
            <a:r>
              <a:rPr lang="it-IT" sz="2400" i="1" dirty="0"/>
              <a:t>5Dio chiamò la luce «</a:t>
            </a:r>
            <a:r>
              <a:rPr lang="it-IT" sz="2400" i="1" dirty="0">
                <a:solidFill>
                  <a:srgbClr val="FF0000"/>
                </a:solidFill>
              </a:rPr>
              <a:t>giorno</a:t>
            </a:r>
            <a:r>
              <a:rPr lang="it-IT" sz="2400" i="1" dirty="0"/>
              <a:t>» e le tenebre «</a:t>
            </a:r>
            <a:r>
              <a:rPr lang="it-IT" sz="2400" i="1" dirty="0">
                <a:solidFill>
                  <a:srgbClr val="FF0000"/>
                </a:solidFill>
              </a:rPr>
              <a:t>notte</a:t>
            </a:r>
            <a:r>
              <a:rPr lang="it-IT" sz="2400" i="1" dirty="0"/>
              <a:t>». Fu sera, poi fu mattina: primo giorno</a:t>
            </a:r>
            <a:r>
              <a:rPr lang="it-IT" sz="2400" i="1" dirty="0" smtClean="0"/>
              <a:t>.</a:t>
            </a:r>
            <a:endParaRPr lang="it-IT" sz="2400" i="1" dirty="0"/>
          </a:p>
        </p:txBody>
      </p:sp>
    </p:spTree>
    <p:extLst>
      <p:ext uri="{BB962C8B-B14F-4D97-AF65-F5344CB8AC3E}">
        <p14:creationId xmlns:p14="http://schemas.microsoft.com/office/powerpoint/2010/main" val="231545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Genesi </a:t>
            </a:r>
            <a:r>
              <a:rPr lang="it-IT" b="1" dirty="0" smtClean="0">
                <a:solidFill>
                  <a:srgbClr val="C00000"/>
                </a:solidFill>
              </a:rPr>
              <a:t>1:1</a:t>
            </a:r>
            <a:endParaRPr lang="it-IT" sz="18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779389"/>
          </a:xfrm>
        </p:spPr>
        <p:txBody>
          <a:bodyPr>
            <a:normAutofit/>
          </a:bodyPr>
          <a:lstStyle/>
          <a:p>
            <a:r>
              <a:rPr lang="it-IT" sz="2400" i="1" dirty="0"/>
              <a:t>1Nel principio Dio </a:t>
            </a:r>
            <a:r>
              <a:rPr lang="it-IT" sz="2400" i="1" dirty="0">
                <a:solidFill>
                  <a:srgbClr val="C00000"/>
                </a:solidFill>
              </a:rPr>
              <a:t>creò </a:t>
            </a:r>
            <a:r>
              <a:rPr lang="it-IT" sz="2400" i="1" dirty="0"/>
              <a:t>i </a:t>
            </a:r>
            <a:r>
              <a:rPr lang="it-IT" sz="2400" i="1" dirty="0">
                <a:solidFill>
                  <a:srgbClr val="C00000"/>
                </a:solidFill>
              </a:rPr>
              <a:t>cieli </a:t>
            </a:r>
            <a:r>
              <a:rPr lang="it-IT" sz="2400" i="1" dirty="0"/>
              <a:t>e la </a:t>
            </a:r>
            <a:r>
              <a:rPr lang="it-IT" sz="2400" i="1" dirty="0">
                <a:solidFill>
                  <a:srgbClr val="C00000"/>
                </a:solidFill>
              </a:rPr>
              <a:t>terra</a:t>
            </a:r>
            <a:r>
              <a:rPr lang="it-IT" sz="2400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4831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Genesi </a:t>
            </a:r>
            <a:r>
              <a:rPr lang="it-IT" b="1" dirty="0" smtClean="0">
                <a:solidFill>
                  <a:srgbClr val="C00000"/>
                </a:solidFill>
              </a:rPr>
              <a:t>1:2</a:t>
            </a:r>
            <a:endParaRPr lang="it-IT" sz="18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779389"/>
          </a:xfrm>
        </p:spPr>
        <p:txBody>
          <a:bodyPr>
            <a:normAutofit/>
          </a:bodyPr>
          <a:lstStyle/>
          <a:p>
            <a:r>
              <a:rPr lang="it-IT" sz="2400" i="1" dirty="0" smtClean="0"/>
              <a:t> 2La </a:t>
            </a:r>
            <a:r>
              <a:rPr lang="it-IT" sz="2400" i="1" dirty="0"/>
              <a:t>terra era </a:t>
            </a:r>
            <a:r>
              <a:rPr lang="it-IT" sz="2400" i="1" dirty="0">
                <a:solidFill>
                  <a:srgbClr val="C00000"/>
                </a:solidFill>
              </a:rPr>
              <a:t>informe</a:t>
            </a:r>
            <a:r>
              <a:rPr lang="it-IT" sz="2400" i="1" dirty="0"/>
              <a:t> e </a:t>
            </a:r>
            <a:r>
              <a:rPr lang="it-IT" sz="2400" i="1" dirty="0">
                <a:solidFill>
                  <a:srgbClr val="C00000"/>
                </a:solidFill>
              </a:rPr>
              <a:t>vuota</a:t>
            </a:r>
            <a:r>
              <a:rPr lang="it-IT" sz="2400" i="1" dirty="0"/>
              <a:t>, le tenebre </a:t>
            </a:r>
            <a:r>
              <a:rPr lang="it-IT" sz="2400" i="1" dirty="0">
                <a:solidFill>
                  <a:srgbClr val="C00000"/>
                </a:solidFill>
              </a:rPr>
              <a:t>coprivano</a:t>
            </a:r>
            <a:r>
              <a:rPr lang="it-IT" sz="2400" i="1" dirty="0"/>
              <a:t> la faccia dell’</a:t>
            </a:r>
            <a:r>
              <a:rPr lang="it-IT" sz="2400" i="1" dirty="0">
                <a:solidFill>
                  <a:srgbClr val="C00000"/>
                </a:solidFill>
              </a:rPr>
              <a:t>abisso</a:t>
            </a:r>
            <a:r>
              <a:rPr lang="it-IT" sz="2400" i="1" dirty="0"/>
              <a:t> e lo Spirito di Dio </a:t>
            </a:r>
            <a:r>
              <a:rPr lang="it-IT" sz="2400" i="1" dirty="0">
                <a:solidFill>
                  <a:srgbClr val="C00000"/>
                </a:solidFill>
              </a:rPr>
              <a:t>aleggiava</a:t>
            </a:r>
            <a:r>
              <a:rPr lang="it-IT" sz="2400" i="1" dirty="0"/>
              <a:t> sulla superficie delle acque. </a:t>
            </a:r>
          </a:p>
        </p:txBody>
      </p:sp>
    </p:spTree>
    <p:extLst>
      <p:ext uri="{BB962C8B-B14F-4D97-AF65-F5344CB8AC3E}">
        <p14:creationId xmlns:p14="http://schemas.microsoft.com/office/powerpoint/2010/main" val="231256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Genesi </a:t>
            </a:r>
            <a:r>
              <a:rPr lang="it-IT" b="1" dirty="0" smtClean="0">
                <a:solidFill>
                  <a:srgbClr val="C00000"/>
                </a:solidFill>
              </a:rPr>
              <a:t>1:3</a:t>
            </a:r>
            <a:endParaRPr lang="it-IT" sz="18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779389"/>
          </a:xfrm>
        </p:spPr>
        <p:txBody>
          <a:bodyPr>
            <a:normAutofit/>
          </a:bodyPr>
          <a:lstStyle/>
          <a:p>
            <a:r>
              <a:rPr lang="it-IT" sz="2400" i="1" dirty="0" smtClean="0"/>
              <a:t>3Dio </a:t>
            </a:r>
            <a:r>
              <a:rPr lang="it-IT" sz="2400" i="1" dirty="0"/>
              <a:t>disse: «</a:t>
            </a:r>
            <a:r>
              <a:rPr lang="it-IT" sz="2400" i="1" dirty="0">
                <a:solidFill>
                  <a:srgbClr val="C00000"/>
                </a:solidFill>
              </a:rPr>
              <a:t>Sia luce</a:t>
            </a:r>
            <a:r>
              <a:rPr lang="it-IT" sz="2400" i="1" dirty="0"/>
              <a:t>!» E luce fu. </a:t>
            </a:r>
          </a:p>
        </p:txBody>
      </p:sp>
    </p:spTree>
    <p:extLst>
      <p:ext uri="{BB962C8B-B14F-4D97-AF65-F5344CB8AC3E}">
        <p14:creationId xmlns:p14="http://schemas.microsoft.com/office/powerpoint/2010/main" val="244069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Genesi </a:t>
            </a:r>
            <a:r>
              <a:rPr lang="it-IT" b="1" dirty="0" smtClean="0">
                <a:solidFill>
                  <a:srgbClr val="C00000"/>
                </a:solidFill>
              </a:rPr>
              <a:t>1:4</a:t>
            </a:r>
            <a:endParaRPr lang="it-IT" sz="18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779389"/>
          </a:xfrm>
        </p:spPr>
        <p:txBody>
          <a:bodyPr>
            <a:normAutofit/>
          </a:bodyPr>
          <a:lstStyle/>
          <a:p>
            <a:r>
              <a:rPr lang="it-IT" sz="2400" i="1" dirty="0" smtClean="0"/>
              <a:t>4Dio </a:t>
            </a:r>
            <a:r>
              <a:rPr lang="it-IT" sz="2400" i="1" dirty="0">
                <a:solidFill>
                  <a:srgbClr val="C00000"/>
                </a:solidFill>
              </a:rPr>
              <a:t>vide</a:t>
            </a:r>
            <a:r>
              <a:rPr lang="it-IT" sz="2400" i="1" dirty="0"/>
              <a:t> che la luce era </a:t>
            </a:r>
            <a:r>
              <a:rPr lang="it-IT" sz="2400" i="1" dirty="0">
                <a:solidFill>
                  <a:srgbClr val="C00000"/>
                </a:solidFill>
              </a:rPr>
              <a:t>buona</a:t>
            </a:r>
            <a:r>
              <a:rPr lang="it-IT" sz="2400" i="1" dirty="0"/>
              <a:t>; e Dio </a:t>
            </a:r>
            <a:r>
              <a:rPr lang="it-IT" sz="2400" i="1" dirty="0">
                <a:solidFill>
                  <a:srgbClr val="C00000"/>
                </a:solidFill>
              </a:rPr>
              <a:t>separò</a:t>
            </a:r>
            <a:r>
              <a:rPr lang="it-IT" sz="2400" i="1" dirty="0"/>
              <a:t> la luce dalle tenebre. </a:t>
            </a:r>
          </a:p>
        </p:txBody>
      </p:sp>
    </p:spTree>
    <p:extLst>
      <p:ext uri="{BB962C8B-B14F-4D97-AF65-F5344CB8AC3E}">
        <p14:creationId xmlns:p14="http://schemas.microsoft.com/office/powerpoint/2010/main" val="54126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Genesi </a:t>
            </a:r>
            <a:r>
              <a:rPr lang="it-IT" b="1" dirty="0" smtClean="0">
                <a:solidFill>
                  <a:srgbClr val="C00000"/>
                </a:solidFill>
              </a:rPr>
              <a:t>1:5</a:t>
            </a:r>
            <a:endParaRPr lang="it-IT" sz="18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779389"/>
          </a:xfrm>
        </p:spPr>
        <p:txBody>
          <a:bodyPr>
            <a:normAutofit/>
          </a:bodyPr>
          <a:lstStyle/>
          <a:p>
            <a:r>
              <a:rPr lang="it-IT" sz="2400" i="1" dirty="0" smtClean="0"/>
              <a:t>5Dio </a:t>
            </a:r>
            <a:r>
              <a:rPr lang="it-IT" sz="2400" i="1" dirty="0"/>
              <a:t>chiamò la luce «</a:t>
            </a:r>
            <a:r>
              <a:rPr lang="it-IT" sz="2400" i="1" dirty="0">
                <a:solidFill>
                  <a:srgbClr val="C00000"/>
                </a:solidFill>
              </a:rPr>
              <a:t>giorno</a:t>
            </a:r>
            <a:r>
              <a:rPr lang="it-IT" sz="2400" i="1" dirty="0"/>
              <a:t>» e le tenebre «</a:t>
            </a:r>
            <a:r>
              <a:rPr lang="it-IT" sz="2400" i="1" dirty="0">
                <a:solidFill>
                  <a:srgbClr val="C00000"/>
                </a:solidFill>
              </a:rPr>
              <a:t>notte</a:t>
            </a:r>
            <a:r>
              <a:rPr lang="it-IT" sz="2400" i="1" dirty="0"/>
              <a:t>». Fu sera, poi fu mattina: </a:t>
            </a:r>
            <a:r>
              <a:rPr lang="it-IT" sz="2400" i="1" dirty="0" smtClean="0"/>
              <a:t>primo </a:t>
            </a:r>
            <a:r>
              <a:rPr lang="it-IT" sz="2400" i="1" dirty="0"/>
              <a:t>giorno</a:t>
            </a:r>
            <a:r>
              <a:rPr lang="it-IT" sz="2400" i="1" dirty="0" smtClean="0"/>
              <a:t>.</a:t>
            </a:r>
          </a:p>
          <a:p>
            <a:endParaRPr lang="it-IT" sz="2400" i="1" dirty="0"/>
          </a:p>
          <a:p>
            <a:endParaRPr lang="it-IT" sz="2400" i="1" dirty="0"/>
          </a:p>
        </p:txBody>
      </p:sp>
    </p:spTree>
    <p:extLst>
      <p:ext uri="{BB962C8B-B14F-4D97-AF65-F5344CB8AC3E}">
        <p14:creationId xmlns:p14="http://schemas.microsoft.com/office/powerpoint/2010/main" val="197703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Giovanni </a:t>
            </a:r>
            <a:r>
              <a:rPr lang="it-IT" b="1" dirty="0" smtClean="0">
                <a:solidFill>
                  <a:srgbClr val="C00000"/>
                </a:solidFill>
              </a:rPr>
              <a:t>1:1-3</a:t>
            </a:r>
            <a:endParaRPr lang="it-IT" sz="18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779389"/>
          </a:xfrm>
        </p:spPr>
        <p:txBody>
          <a:bodyPr>
            <a:normAutofit/>
          </a:bodyPr>
          <a:lstStyle/>
          <a:p>
            <a:r>
              <a:rPr lang="it-IT" sz="2400" b="1" i="1" dirty="0" smtClean="0"/>
              <a:t>1</a:t>
            </a:r>
            <a:r>
              <a:rPr lang="it-IT" sz="2400" i="1" dirty="0"/>
              <a:t> Nel </a:t>
            </a:r>
            <a:r>
              <a:rPr lang="it-IT" sz="2400" i="1" dirty="0">
                <a:solidFill>
                  <a:srgbClr val="C00000"/>
                </a:solidFill>
              </a:rPr>
              <a:t>principio</a:t>
            </a:r>
            <a:r>
              <a:rPr lang="it-IT" sz="2400" i="1" dirty="0"/>
              <a:t> era la </a:t>
            </a:r>
            <a:r>
              <a:rPr lang="it-IT" sz="2400" i="1" dirty="0">
                <a:solidFill>
                  <a:srgbClr val="C00000"/>
                </a:solidFill>
              </a:rPr>
              <a:t>Parola</a:t>
            </a:r>
            <a:r>
              <a:rPr lang="it-IT" sz="2400" i="1" dirty="0"/>
              <a:t> e la </a:t>
            </a:r>
            <a:r>
              <a:rPr lang="it-IT" sz="2400" i="1" u="sng" dirty="0"/>
              <a:t>Parola era presso Dio</a:t>
            </a:r>
            <a:r>
              <a:rPr lang="it-IT" sz="2400" i="1" dirty="0"/>
              <a:t>, e </a:t>
            </a:r>
            <a:r>
              <a:rPr lang="it-IT" sz="2400" i="1" u="sng" dirty="0"/>
              <a:t>la Parola era Dio</a:t>
            </a:r>
            <a:r>
              <a:rPr lang="it-IT" sz="2400" i="1" dirty="0"/>
              <a:t>. </a:t>
            </a:r>
            <a:endParaRPr lang="it-IT" sz="2400" i="1" dirty="0" smtClean="0"/>
          </a:p>
          <a:p>
            <a:endParaRPr lang="it-IT" sz="2400" i="1" dirty="0" smtClean="0"/>
          </a:p>
          <a:p>
            <a:r>
              <a:rPr lang="it-IT" sz="2400" b="1" i="1" dirty="0" smtClean="0"/>
              <a:t>2</a:t>
            </a:r>
            <a:r>
              <a:rPr lang="it-IT" sz="2400" i="1" dirty="0"/>
              <a:t> Egli (la Parola) era nel principio con Dio. </a:t>
            </a:r>
            <a:endParaRPr lang="it-IT" sz="2400" i="1" dirty="0" smtClean="0"/>
          </a:p>
          <a:p>
            <a:endParaRPr lang="it-IT" sz="2400" i="1" dirty="0" smtClean="0"/>
          </a:p>
          <a:p>
            <a:r>
              <a:rPr lang="it-IT" sz="2400" b="1" i="1" dirty="0" smtClean="0"/>
              <a:t>3</a:t>
            </a:r>
            <a:r>
              <a:rPr lang="it-IT" sz="2400" i="1" dirty="0"/>
              <a:t> </a:t>
            </a:r>
            <a:r>
              <a:rPr lang="it-IT" sz="2400" i="1" dirty="0">
                <a:solidFill>
                  <a:srgbClr val="C00000"/>
                </a:solidFill>
              </a:rPr>
              <a:t>Tutte le cose sono state fatte per mezzo di lui </a:t>
            </a:r>
            <a:r>
              <a:rPr lang="it-IT" sz="2400" i="1" dirty="0"/>
              <a:t>(la Parola), </a:t>
            </a:r>
            <a:r>
              <a:rPr lang="it-IT" sz="2400" i="1" dirty="0">
                <a:solidFill>
                  <a:srgbClr val="C00000"/>
                </a:solidFill>
              </a:rPr>
              <a:t>e senza di lui nessuna delle cose fatte è stata fatta</a:t>
            </a:r>
            <a:r>
              <a:rPr lang="it-IT" sz="2400" i="1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83712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1374</TotalTime>
  <Words>339</Words>
  <Application>Microsoft Office PowerPoint</Application>
  <PresentationFormat>Widescreen</PresentationFormat>
  <Paragraphs>59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Filo</vt:lpstr>
      <vt:lpstr>Voi siete la Luce del mondo</vt:lpstr>
      <vt:lpstr>Matteo 5:14</vt:lpstr>
      <vt:lpstr>Genesi 1:1-5</vt:lpstr>
      <vt:lpstr>Genesi 1:1</vt:lpstr>
      <vt:lpstr>Genesi 1:2</vt:lpstr>
      <vt:lpstr>Genesi 1:3</vt:lpstr>
      <vt:lpstr>Genesi 1:4</vt:lpstr>
      <vt:lpstr>Genesi 1:5</vt:lpstr>
      <vt:lpstr>Giovanni 1:1-3</vt:lpstr>
      <vt:lpstr>Giovanni 1:4-5</vt:lpstr>
      <vt:lpstr>Giovanni 1:14</vt:lpstr>
      <vt:lpstr>Giovanni 1:14</vt:lpstr>
      <vt:lpstr>1Tessalonicesi 5:5</vt:lpstr>
      <vt:lpstr>Matteo 5:14</vt:lpstr>
      <vt:lpstr>Esortazione</vt:lpstr>
      <vt:lpstr>Esortazione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Salvatore Scifo</dc:creator>
  <cp:lastModifiedBy>Salvatore Scifo</cp:lastModifiedBy>
  <cp:revision>317</cp:revision>
  <cp:lastPrinted>2018-02-25T00:23:33Z</cp:lastPrinted>
  <dcterms:created xsi:type="dcterms:W3CDTF">2017-08-13T13:24:07Z</dcterms:created>
  <dcterms:modified xsi:type="dcterms:W3CDTF">2020-07-19T07:00:39Z</dcterms:modified>
</cp:coreProperties>
</file>